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3B92D8-88E8-4623-A292-8634E3A90BD8}" v="1903" dt="2024-02-21T12:52:15.0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1">
                    <a:lumMod val="75000"/>
                  </a:schemeClr>
                </a:solidFill>
                <a:ea typeface="Calibri Light"/>
                <a:cs typeface="Calibri Light"/>
              </a:rPr>
              <a:t>Hospital discharge process</a:t>
            </a:r>
          </a:p>
        </p:txBody>
      </p:sp>
      <p:sp>
        <p:nvSpPr>
          <p:cNvPr id="3" name="Subtitle 2"/>
          <p:cNvSpPr>
            <a:spLocks noGrp="1"/>
          </p:cNvSpPr>
          <p:nvPr>
            <p:ph type="subTitle" idx="1"/>
          </p:nvPr>
        </p:nvSpPr>
        <p:spPr/>
        <p:txBody>
          <a:bodyPr vert="horz" lIns="91440" tIns="45720" rIns="91440" bIns="45720" rtlCol="0" anchor="t">
            <a:normAutofit/>
          </a:bodyPr>
          <a:lstStyle/>
          <a:p>
            <a:endParaRPr lang="en-US" dirty="0">
              <a:ea typeface="Calibri"/>
              <a:cs typeface="Calibri"/>
            </a:endParaRPr>
          </a:p>
          <a:p>
            <a:r>
              <a:rPr lang="en-US" sz="3200" dirty="0">
                <a:solidFill>
                  <a:schemeClr val="accent1">
                    <a:lumMod val="50000"/>
                  </a:schemeClr>
                </a:solidFill>
                <a:ea typeface="Calibri"/>
                <a:cs typeface="Calibri"/>
              </a:rPr>
              <a:t>Hospital and whatever comes next</a:t>
            </a:r>
            <a:endParaRPr lang="en-US" sz="3200">
              <a:solidFill>
                <a:schemeClr val="accent1">
                  <a:lumMod val="50000"/>
                </a:schemeClr>
              </a:solidFill>
              <a:ea typeface="Calibri"/>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48A1-6994-9276-AFFA-0BC08C26CF03}"/>
              </a:ext>
            </a:extLst>
          </p:cNvPr>
          <p:cNvSpPr>
            <a:spLocks noGrp="1"/>
          </p:cNvSpPr>
          <p:nvPr>
            <p:ph type="title"/>
          </p:nvPr>
        </p:nvSpPr>
        <p:spPr/>
        <p:txBody>
          <a:bodyPr/>
          <a:lstStyle/>
          <a:p>
            <a:pPr algn="ctr"/>
            <a:r>
              <a:rPr lang="en-US" dirty="0">
                <a:ea typeface="Calibri Light" panose="020F0302020204030204"/>
                <a:cs typeface="Calibri Light" panose="020F0302020204030204"/>
              </a:rPr>
              <a:t>On the ward</a:t>
            </a:r>
          </a:p>
        </p:txBody>
      </p:sp>
      <p:sp>
        <p:nvSpPr>
          <p:cNvPr id="3" name="Content Placeholder 2">
            <a:extLst>
              <a:ext uri="{FF2B5EF4-FFF2-40B4-BE49-F238E27FC236}">
                <a16:creationId xmlns:a16="http://schemas.microsoft.com/office/drawing/2014/main" id="{90761F95-B884-6D0C-15FF-C5A382515058}"/>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It is normal for Carers to start having concerns while their family member or friend is in a vulnerable situation on the ward.  Typical </a:t>
            </a:r>
            <a:r>
              <a:rPr lang="en-US">
                <a:ea typeface="Calibri"/>
                <a:cs typeface="Calibri"/>
              </a:rPr>
              <a:t>issues can include:</a:t>
            </a:r>
          </a:p>
          <a:p>
            <a:r>
              <a:rPr lang="en-US" dirty="0">
                <a:ea typeface="Calibri"/>
                <a:cs typeface="Calibri"/>
              </a:rPr>
              <a:t>Nobody is keeping me informed.</a:t>
            </a:r>
          </a:p>
          <a:p>
            <a:r>
              <a:rPr lang="en-US" dirty="0">
                <a:ea typeface="Calibri"/>
                <a:cs typeface="Calibri"/>
              </a:rPr>
              <a:t>They are confused – is someone doing something about this?</a:t>
            </a:r>
          </a:p>
          <a:p>
            <a:r>
              <a:rPr lang="en-US" dirty="0">
                <a:ea typeface="Calibri"/>
                <a:cs typeface="Calibri"/>
              </a:rPr>
              <a:t>Fear of patient being sent home while Carer feels they can't cope with them in this state.</a:t>
            </a:r>
          </a:p>
          <a:p>
            <a:r>
              <a:rPr lang="en-US" dirty="0">
                <a:ea typeface="Calibri"/>
                <a:cs typeface="Calibri"/>
              </a:rPr>
              <a:t>Desperation to have them home because the patient is unhappy / deteriorating / approaching End of Life.</a:t>
            </a:r>
          </a:p>
          <a:p>
            <a:endParaRPr lang="en-US" dirty="0">
              <a:ea typeface="Calibri"/>
              <a:cs typeface="Calibri"/>
            </a:endParaRPr>
          </a:p>
        </p:txBody>
      </p:sp>
    </p:spTree>
    <p:extLst>
      <p:ext uri="{BB962C8B-B14F-4D97-AF65-F5344CB8AC3E}">
        <p14:creationId xmlns:p14="http://schemas.microsoft.com/office/powerpoint/2010/main" val="169628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2E134-6A85-1019-D3DD-5514DB42AB7D}"/>
              </a:ext>
            </a:extLst>
          </p:cNvPr>
          <p:cNvSpPr>
            <a:spLocks noGrp="1"/>
          </p:cNvSpPr>
          <p:nvPr>
            <p:ph type="title"/>
          </p:nvPr>
        </p:nvSpPr>
        <p:spPr/>
        <p:txBody>
          <a:bodyPr/>
          <a:lstStyle/>
          <a:p>
            <a:pPr algn="ctr"/>
            <a:r>
              <a:rPr lang="en-US" dirty="0">
                <a:ea typeface="Calibri Light" panose="020F0302020204030204"/>
                <a:cs typeface="Calibri Light" panose="020F0302020204030204"/>
              </a:rPr>
              <a:t>Expectations</a:t>
            </a:r>
          </a:p>
        </p:txBody>
      </p:sp>
      <p:sp>
        <p:nvSpPr>
          <p:cNvPr id="3" name="Content Placeholder 2">
            <a:extLst>
              <a:ext uri="{FF2B5EF4-FFF2-40B4-BE49-F238E27FC236}">
                <a16:creationId xmlns:a16="http://schemas.microsoft.com/office/drawing/2014/main" id="{EE4F4BF4-B6F0-8F94-9FFC-9D4BD8CC3BFE}"/>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a:ea typeface="Calibri"/>
                <a:cs typeface="Calibri"/>
              </a:rPr>
              <a:t>There may be the expectation that when someone is in hospital that their medical/surgical treatment and care should be everything they could hope for.  In many cases this is accomplished.  However, the hospitals are facing many challenges, Doctors strikes, shortage of staff, the pressure of bed shortages, and having to respond to availability of Care Packages and Placements either at short notice or with weeks of delay.</a:t>
            </a:r>
          </a:p>
          <a:p>
            <a:pPr marL="0" indent="0">
              <a:buNone/>
            </a:pPr>
            <a:endParaRPr lang="en-US" dirty="0">
              <a:ea typeface="Calibri"/>
              <a:cs typeface="Calibri"/>
            </a:endParaRPr>
          </a:p>
          <a:p>
            <a:pPr marL="0" indent="0">
              <a:buNone/>
            </a:pPr>
            <a:r>
              <a:rPr lang="en-US" dirty="0">
                <a:ea typeface="Calibri"/>
                <a:cs typeface="Calibri"/>
              </a:rPr>
              <a:t>For the Carer hearing some of these reasons may just feel like excuses.  It is natural for them to want the very best of for their loved one.</a:t>
            </a:r>
          </a:p>
        </p:txBody>
      </p:sp>
    </p:spTree>
    <p:extLst>
      <p:ext uri="{BB962C8B-B14F-4D97-AF65-F5344CB8AC3E}">
        <p14:creationId xmlns:p14="http://schemas.microsoft.com/office/powerpoint/2010/main" val="234154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B098-33C1-02D8-1751-6BBBB7C8A33F}"/>
              </a:ext>
            </a:extLst>
          </p:cNvPr>
          <p:cNvSpPr>
            <a:spLocks noGrp="1"/>
          </p:cNvSpPr>
          <p:nvPr>
            <p:ph type="title"/>
          </p:nvPr>
        </p:nvSpPr>
        <p:spPr/>
        <p:txBody>
          <a:bodyPr/>
          <a:lstStyle/>
          <a:p>
            <a:pPr algn="ctr"/>
            <a:r>
              <a:rPr lang="en-US" dirty="0">
                <a:ea typeface="Calibri Light" panose="020F0302020204030204"/>
                <a:cs typeface="Calibri Light" panose="020F0302020204030204"/>
              </a:rPr>
              <a:t>Helpful guidance</a:t>
            </a:r>
          </a:p>
        </p:txBody>
      </p:sp>
      <p:sp>
        <p:nvSpPr>
          <p:cNvPr id="3" name="Content Placeholder 2">
            <a:extLst>
              <a:ext uri="{FF2B5EF4-FFF2-40B4-BE49-F238E27FC236}">
                <a16:creationId xmlns:a16="http://schemas.microsoft.com/office/drawing/2014/main" id="{35D0702B-EABE-1996-D2FF-D4341F9FF127}"/>
              </a:ext>
            </a:extLst>
          </p:cNvPr>
          <p:cNvSpPr>
            <a:spLocks noGrp="1"/>
          </p:cNvSpPr>
          <p:nvPr>
            <p:ph idx="1"/>
          </p:nvPr>
        </p:nvSpPr>
        <p:spPr/>
        <p:txBody>
          <a:bodyPr vert="horz" lIns="91440" tIns="45720" rIns="91440" bIns="45720" rtlCol="0" anchor="t">
            <a:normAutofit/>
          </a:bodyPr>
          <a:lstStyle/>
          <a:p>
            <a:r>
              <a:rPr lang="en-US" dirty="0">
                <a:ea typeface="Calibri"/>
                <a:cs typeface="Calibri"/>
              </a:rPr>
              <a:t>If there is a particular issue that is concerning the Carer suggest that they speak directly to the ward staff.  (They can't address the issue if they don't know about it).</a:t>
            </a:r>
          </a:p>
          <a:p>
            <a:r>
              <a:rPr lang="en-US" dirty="0">
                <a:ea typeface="Calibri"/>
                <a:cs typeface="Calibri"/>
              </a:rPr>
              <a:t>The Carer should speak calmly and clearly about their wishes.  This will encourage a good working relationship with the ward staff, helping the Carer achieve their rights in involvement during the hospital admittance and with the discharge process.</a:t>
            </a:r>
          </a:p>
          <a:p>
            <a:r>
              <a:rPr lang="en-US" dirty="0">
                <a:ea typeface="Calibri"/>
                <a:cs typeface="Calibri"/>
              </a:rPr>
              <a:t>Understand the hospital process of Medical treatment and discharge, Physio and OT process and Discharge Co-</a:t>
            </a:r>
            <a:r>
              <a:rPr lang="en-US">
                <a:ea typeface="Calibri"/>
                <a:cs typeface="Calibri"/>
              </a:rPr>
              <a:t>Ordinator</a:t>
            </a:r>
            <a:r>
              <a:rPr lang="en-US" dirty="0">
                <a:ea typeface="Calibri"/>
                <a:cs typeface="Calibri"/>
              </a:rPr>
              <a:t> role.</a:t>
            </a:r>
          </a:p>
        </p:txBody>
      </p:sp>
    </p:spTree>
    <p:extLst>
      <p:ext uri="{BB962C8B-B14F-4D97-AF65-F5344CB8AC3E}">
        <p14:creationId xmlns:p14="http://schemas.microsoft.com/office/powerpoint/2010/main" val="337517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91DB0-4AEA-FBA5-B7AC-0C1EC38C82F3}"/>
              </a:ext>
            </a:extLst>
          </p:cNvPr>
          <p:cNvSpPr>
            <a:spLocks noGrp="1"/>
          </p:cNvSpPr>
          <p:nvPr>
            <p:ph type="title"/>
          </p:nvPr>
        </p:nvSpPr>
        <p:spPr/>
        <p:txBody>
          <a:bodyPr/>
          <a:lstStyle/>
          <a:p>
            <a:pPr algn="ctr"/>
            <a:r>
              <a:rPr lang="en-US" dirty="0">
                <a:ea typeface="Calibri Light" panose="020F0302020204030204"/>
                <a:cs typeface="Calibri Light" panose="020F0302020204030204"/>
              </a:rPr>
              <a:t>Hospital Discharge</a:t>
            </a:r>
          </a:p>
        </p:txBody>
      </p:sp>
      <p:sp>
        <p:nvSpPr>
          <p:cNvPr id="3" name="Content Placeholder 2">
            <a:extLst>
              <a:ext uri="{FF2B5EF4-FFF2-40B4-BE49-F238E27FC236}">
                <a16:creationId xmlns:a16="http://schemas.microsoft.com/office/drawing/2014/main" id="{1C90E19B-0A3A-3B23-71FB-77A55EB5CDC4}"/>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panose="020F0502020204030204"/>
                <a:cs typeface="Calibri" panose="020F0502020204030204"/>
              </a:rPr>
              <a:t>This is where much of the Hospital Service support is requested.  We have continually encouraged earlier referrals and involvement with the carer journey however it is at the Discharge stage that most assistance is requested, both by the Carers and by the hospital.  It is at this stage when the challenges become a reality and the best possible outcome is examined.</a:t>
            </a:r>
          </a:p>
          <a:p>
            <a:pPr marL="0" indent="0">
              <a:buNone/>
            </a:pPr>
            <a:endParaRPr lang="en-US" dirty="0">
              <a:ea typeface="Calibri" panose="020F0502020204030204"/>
              <a:cs typeface="Calibri" panose="020F0502020204030204"/>
            </a:endParaRPr>
          </a:p>
          <a:p>
            <a:pPr marL="0" indent="0">
              <a:buNone/>
            </a:pPr>
            <a:r>
              <a:rPr lang="en-US" dirty="0">
                <a:ea typeface="Calibri" panose="020F0502020204030204"/>
                <a:cs typeface="Calibri" panose="020F0502020204030204"/>
              </a:rPr>
              <a:t>It is important that the Carers rights to be involved in the process are recognised as it is they who will be providing an ongoing caring role.  Once again, this should be done in a constructive manner.</a:t>
            </a:r>
          </a:p>
        </p:txBody>
      </p:sp>
    </p:spTree>
    <p:extLst>
      <p:ext uri="{BB962C8B-B14F-4D97-AF65-F5344CB8AC3E}">
        <p14:creationId xmlns:p14="http://schemas.microsoft.com/office/powerpoint/2010/main" val="299176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9BC6-36B1-2DF4-87D7-0DEE3823254D}"/>
              </a:ext>
            </a:extLst>
          </p:cNvPr>
          <p:cNvSpPr>
            <a:spLocks noGrp="1"/>
          </p:cNvSpPr>
          <p:nvPr>
            <p:ph type="title"/>
          </p:nvPr>
        </p:nvSpPr>
        <p:spPr/>
        <p:txBody>
          <a:bodyPr/>
          <a:lstStyle/>
          <a:p>
            <a:pPr algn="ctr"/>
            <a:r>
              <a:rPr lang="en-US" dirty="0">
                <a:cs typeface="Calibri Light" panose="020F0302020204030204"/>
              </a:rPr>
              <a:t>Common Discharge outcomes</a:t>
            </a:r>
          </a:p>
        </p:txBody>
      </p:sp>
      <p:sp>
        <p:nvSpPr>
          <p:cNvPr id="3" name="Content Placeholder 2">
            <a:extLst>
              <a:ext uri="{FF2B5EF4-FFF2-40B4-BE49-F238E27FC236}">
                <a16:creationId xmlns:a16="http://schemas.microsoft.com/office/drawing/2014/main" id="{E09A8111-7D84-ED16-552B-530A71B9A243}"/>
              </a:ext>
            </a:extLst>
          </p:cNvPr>
          <p:cNvSpPr>
            <a:spLocks noGrp="1"/>
          </p:cNvSpPr>
          <p:nvPr>
            <p:ph idx="1"/>
          </p:nvPr>
        </p:nvSpPr>
        <p:spPr/>
        <p:txBody>
          <a:bodyPr vert="horz" lIns="91440" tIns="45720" rIns="91440" bIns="45720" rtlCol="0" anchor="t">
            <a:normAutofit fontScale="92500"/>
          </a:bodyPr>
          <a:lstStyle/>
          <a:p>
            <a:r>
              <a:rPr lang="en-US" dirty="0">
                <a:cs typeface="Calibri"/>
              </a:rPr>
              <a:t>Patient discharged home without Package of Care – </a:t>
            </a:r>
            <a:r>
              <a:rPr lang="en-US" dirty="0">
                <a:solidFill>
                  <a:srgbClr val="92D050"/>
                </a:solidFill>
                <a:cs typeface="Calibri"/>
              </a:rPr>
              <a:t>Where it is decided that the patient is 'independent', e.g., can get to bathroom on their own.</a:t>
            </a:r>
          </a:p>
          <a:p>
            <a:r>
              <a:rPr lang="en-US" dirty="0">
                <a:cs typeface="Calibri"/>
              </a:rPr>
              <a:t>Patient discharged home with UCR (Urgent Community Response).  </a:t>
            </a:r>
            <a:r>
              <a:rPr lang="en-US" dirty="0">
                <a:solidFill>
                  <a:srgbClr val="92D050"/>
                </a:solidFill>
                <a:cs typeface="Calibri"/>
              </a:rPr>
              <a:t>A PoC arranged to send a patient home with, lasts up to 10 days during which time the carers will assess what ongoing care the patient requires, and this is passed to Social Services who will arrange the continuing PoC.</a:t>
            </a:r>
          </a:p>
          <a:p>
            <a:r>
              <a:rPr lang="en-US" dirty="0">
                <a:cs typeface="Calibri"/>
              </a:rPr>
              <a:t>Privately funded PoC.  </a:t>
            </a:r>
            <a:r>
              <a:rPr lang="en-US" dirty="0">
                <a:solidFill>
                  <a:srgbClr val="92D050"/>
                </a:solidFill>
                <a:cs typeface="Calibri"/>
              </a:rPr>
              <a:t>If the patient is identified whilst in hospital as self-funding the provision of care on discharge will be paid for by the patient/family.  If it has not been established who will be funding the UCR process will be followed, and the funding of care clarified at the Financial Assessment held by Social Services when the patient</a:t>
            </a:r>
          </a:p>
          <a:p>
            <a:endParaRPr lang="en-US" dirty="0">
              <a:solidFill>
                <a:srgbClr val="92D050"/>
              </a:solidFill>
              <a:cs typeface="Calibri"/>
            </a:endParaRPr>
          </a:p>
        </p:txBody>
      </p:sp>
    </p:spTree>
    <p:extLst>
      <p:ext uri="{BB962C8B-B14F-4D97-AF65-F5344CB8AC3E}">
        <p14:creationId xmlns:p14="http://schemas.microsoft.com/office/powerpoint/2010/main" val="428116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A54A0-D056-01AF-A0C2-0244DB70A2CE}"/>
              </a:ext>
            </a:extLst>
          </p:cNvPr>
          <p:cNvSpPr>
            <a:spLocks noGrp="1"/>
          </p:cNvSpPr>
          <p:nvPr>
            <p:ph type="title"/>
          </p:nvPr>
        </p:nvSpPr>
        <p:spPr/>
        <p:txBody>
          <a:bodyPr/>
          <a:lstStyle/>
          <a:p>
            <a:r>
              <a:rPr lang="en-US" dirty="0">
                <a:cs typeface="Calibri Light"/>
              </a:rPr>
              <a:t>Common discharge outcomes continued</a:t>
            </a:r>
            <a:endParaRPr lang="en-US" dirty="0"/>
          </a:p>
        </p:txBody>
      </p:sp>
      <p:sp>
        <p:nvSpPr>
          <p:cNvPr id="3" name="Content Placeholder 2">
            <a:extLst>
              <a:ext uri="{FF2B5EF4-FFF2-40B4-BE49-F238E27FC236}">
                <a16:creationId xmlns:a16="http://schemas.microsoft.com/office/drawing/2014/main" id="{A435937E-7A0E-F2F3-7699-63F62DFBCE1D}"/>
              </a:ext>
            </a:extLst>
          </p:cNvPr>
          <p:cNvSpPr>
            <a:spLocks noGrp="1"/>
          </p:cNvSpPr>
          <p:nvPr>
            <p:ph idx="1"/>
          </p:nvPr>
        </p:nvSpPr>
        <p:spPr/>
        <p:txBody>
          <a:bodyPr vert="horz" lIns="91440" tIns="45720" rIns="91440" bIns="45720" rtlCol="0" anchor="t">
            <a:normAutofit lnSpcReduction="10000"/>
          </a:bodyPr>
          <a:lstStyle/>
          <a:p>
            <a:r>
              <a:rPr lang="en-US" dirty="0">
                <a:cs typeface="Calibri"/>
              </a:rPr>
              <a:t>Re-enablement.  </a:t>
            </a:r>
            <a:r>
              <a:rPr lang="en-US" dirty="0">
                <a:solidFill>
                  <a:srgbClr val="92D050"/>
                </a:solidFill>
                <a:cs typeface="Calibri"/>
              </a:rPr>
              <a:t>Up to 6 weeks of visits from the Community Teams to continue required improvement at home.  This may be visits from the Community Nurse or Physiotherapist, or both.  If required a further referral can be made for specific ongoing support.</a:t>
            </a:r>
          </a:p>
          <a:p>
            <a:r>
              <a:rPr lang="en-US" dirty="0">
                <a:cs typeface="Calibri"/>
              </a:rPr>
              <a:t>Placement, short term.  </a:t>
            </a:r>
            <a:r>
              <a:rPr lang="en-US" dirty="0">
                <a:solidFill>
                  <a:srgbClr val="92D050"/>
                </a:solidFill>
                <a:cs typeface="Calibri"/>
              </a:rPr>
              <a:t>All placements start by being described as Short Term.  The patient may be being transferred to a Care Home because they do not require a bed in an Acute Hospital but are not ready to return home.  For some it will be on the advice of the professionals as they feel the person would not be safe being cared for in their own environment.  This may then become long term placement.</a:t>
            </a:r>
          </a:p>
        </p:txBody>
      </p:sp>
    </p:spTree>
    <p:extLst>
      <p:ext uri="{BB962C8B-B14F-4D97-AF65-F5344CB8AC3E}">
        <p14:creationId xmlns:p14="http://schemas.microsoft.com/office/powerpoint/2010/main" val="371754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7BA6-864B-0B86-47C4-EB594EBF46C8}"/>
              </a:ext>
            </a:extLst>
          </p:cNvPr>
          <p:cNvSpPr>
            <a:spLocks noGrp="1"/>
          </p:cNvSpPr>
          <p:nvPr>
            <p:ph type="title"/>
          </p:nvPr>
        </p:nvSpPr>
        <p:spPr/>
        <p:txBody>
          <a:bodyPr/>
          <a:lstStyle/>
          <a:p>
            <a:r>
              <a:rPr lang="en-US" dirty="0">
                <a:cs typeface="Calibri Light"/>
              </a:rPr>
              <a:t>Common Discharge outcomes continued</a:t>
            </a:r>
            <a:endParaRPr lang="en-US" dirty="0"/>
          </a:p>
        </p:txBody>
      </p:sp>
      <p:sp>
        <p:nvSpPr>
          <p:cNvPr id="3" name="Content Placeholder 2">
            <a:extLst>
              <a:ext uri="{FF2B5EF4-FFF2-40B4-BE49-F238E27FC236}">
                <a16:creationId xmlns:a16="http://schemas.microsoft.com/office/drawing/2014/main" id="{E6A17E6B-82B2-1832-57D5-83BB1780D8E3}"/>
              </a:ext>
            </a:extLst>
          </p:cNvPr>
          <p:cNvSpPr>
            <a:spLocks noGrp="1"/>
          </p:cNvSpPr>
          <p:nvPr>
            <p:ph idx="1"/>
          </p:nvPr>
        </p:nvSpPr>
        <p:spPr/>
        <p:txBody>
          <a:bodyPr vert="horz" lIns="91440" tIns="45720" rIns="91440" bIns="45720" rtlCol="0" anchor="t">
            <a:normAutofit/>
          </a:bodyPr>
          <a:lstStyle/>
          <a:p>
            <a:r>
              <a:rPr lang="en-US" dirty="0">
                <a:cs typeface="Calibri"/>
              </a:rPr>
              <a:t>End of Life.  </a:t>
            </a:r>
            <a:r>
              <a:rPr lang="en-US" dirty="0">
                <a:solidFill>
                  <a:srgbClr val="92D050"/>
                </a:solidFill>
                <a:cs typeface="Calibri"/>
              </a:rPr>
              <a:t>End of Life can be a matter of hours, months or even years.  Most patients facing </a:t>
            </a:r>
            <a:r>
              <a:rPr lang="en-US" dirty="0" err="1">
                <a:solidFill>
                  <a:srgbClr val="92D050"/>
                </a:solidFill>
                <a:cs typeface="Calibri"/>
              </a:rPr>
              <a:t>EoL</a:t>
            </a:r>
            <a:r>
              <a:rPr lang="en-US" dirty="0">
                <a:solidFill>
                  <a:srgbClr val="92D050"/>
                </a:solidFill>
                <a:cs typeface="Calibri"/>
              </a:rPr>
              <a:t> would prefer to do so at home.  Discharge for those who are approaching end of life depends on the availability and suitability of care at home, or availability at a hospice.  Many who would choose otherwise are dying in hospital.</a:t>
            </a:r>
          </a:p>
          <a:p>
            <a:endParaRPr lang="en-US" dirty="0">
              <a:solidFill>
                <a:srgbClr val="92D050"/>
              </a:solidFill>
              <a:cs typeface="Calibri"/>
            </a:endParaRPr>
          </a:p>
          <a:p>
            <a:r>
              <a:rPr lang="en-US" dirty="0">
                <a:cs typeface="Calibri"/>
              </a:rPr>
              <a:t>It is important for the Carer to understand the Discharge Procedure and be a part of the planning for future care of the patient.  The role of the Hospital Service is to provide the appropriate information to the Carer and where necessary act as an advocate in this process.</a:t>
            </a:r>
            <a:endParaRPr lang="en-US" dirty="0">
              <a:solidFill>
                <a:srgbClr val="92D050"/>
              </a:solidFill>
              <a:cs typeface="Calibri"/>
            </a:endParaRPr>
          </a:p>
        </p:txBody>
      </p:sp>
    </p:spTree>
    <p:extLst>
      <p:ext uri="{BB962C8B-B14F-4D97-AF65-F5344CB8AC3E}">
        <p14:creationId xmlns:p14="http://schemas.microsoft.com/office/powerpoint/2010/main" val="15271121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ff88c5b-2fdd-4e55-93e8-9648ada3eb96">
      <Terms xmlns="http://schemas.microsoft.com/office/infopath/2007/PartnerControls"/>
    </lcf76f155ced4ddcb4097134ff3c332f>
    <TaxCatchAll xmlns="80b318d6-22e1-4168-9d8d-a03f0f1fd37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84FF096B6A2544FBED15A2EDB94E34C" ma:contentTypeVersion="14" ma:contentTypeDescription="Create a new document." ma:contentTypeScope="" ma:versionID="00bc7fd1622cc22cb1a745cf3a7497f8">
  <xsd:schema xmlns:xsd="http://www.w3.org/2001/XMLSchema" xmlns:xs="http://www.w3.org/2001/XMLSchema" xmlns:p="http://schemas.microsoft.com/office/2006/metadata/properties" xmlns:ns2="4ff88c5b-2fdd-4e55-93e8-9648ada3eb96" xmlns:ns3="80b318d6-22e1-4168-9d8d-a03f0f1fd37d" targetNamespace="http://schemas.microsoft.com/office/2006/metadata/properties" ma:root="true" ma:fieldsID="80ceb633735579aef8a22a0214f029e9" ns2:_="" ns3:_="">
    <xsd:import namespace="4ff88c5b-2fdd-4e55-93e8-9648ada3eb96"/>
    <xsd:import namespace="80b318d6-22e1-4168-9d8d-a03f0f1fd37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88c5b-2fdd-4e55-93e8-9648ada3eb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0513880f-a3b6-4b3f-b9c4-4b6905efbb2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b318d6-22e1-4168-9d8d-a03f0f1fd37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ff558ac-ce3e-4cb9-b768-a756913674a3}" ma:internalName="TaxCatchAll" ma:showField="CatchAllData" ma:web="80b318d6-22e1-4168-9d8d-a03f0f1fd37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C36EC0-3CA1-4E51-9378-30A69210A130}">
  <ds:schemaRefs>
    <ds:schemaRef ds:uri="http://schemas.microsoft.com/office/2006/metadata/properties"/>
    <ds:schemaRef ds:uri="http://schemas.microsoft.com/office/infopath/2007/PartnerControls"/>
    <ds:schemaRef ds:uri="4ff88c5b-2fdd-4e55-93e8-9648ada3eb96"/>
    <ds:schemaRef ds:uri="80b318d6-22e1-4168-9d8d-a03f0f1fd37d"/>
  </ds:schemaRefs>
</ds:datastoreItem>
</file>

<file path=customXml/itemProps2.xml><?xml version="1.0" encoding="utf-8"?>
<ds:datastoreItem xmlns:ds="http://schemas.openxmlformats.org/officeDocument/2006/customXml" ds:itemID="{F126F1BE-F202-4FB2-B755-B52E762DF631}">
  <ds:schemaRefs>
    <ds:schemaRef ds:uri="http://schemas.microsoft.com/sharepoint/v3/contenttype/forms"/>
  </ds:schemaRefs>
</ds:datastoreItem>
</file>

<file path=customXml/itemProps3.xml><?xml version="1.0" encoding="utf-8"?>
<ds:datastoreItem xmlns:ds="http://schemas.openxmlformats.org/officeDocument/2006/customXml" ds:itemID="{25B5F720-6A10-4E17-BB07-738867DC81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88c5b-2fdd-4e55-93e8-9648ada3eb96"/>
    <ds:schemaRef ds:uri="80b318d6-22e1-4168-9d8d-a03f0f1fd3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Hospital discharge process</vt:lpstr>
      <vt:lpstr>On the ward</vt:lpstr>
      <vt:lpstr>Expectations</vt:lpstr>
      <vt:lpstr>Helpful guidance</vt:lpstr>
      <vt:lpstr>Hospital Discharge</vt:lpstr>
      <vt:lpstr>Common Discharge outcomes</vt:lpstr>
      <vt:lpstr>Common discharge outcomes continued</vt:lpstr>
      <vt:lpstr>Common Discharge outcomes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545</cp:revision>
  <dcterms:created xsi:type="dcterms:W3CDTF">2024-02-21T08:17:16Z</dcterms:created>
  <dcterms:modified xsi:type="dcterms:W3CDTF">2024-09-24T15:02:33Z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0x010100784FF096B6A2544FBED15A2EDB94E34C</vt:lpwstr>
  </property>
</Properties>
</file>